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65" r:id="rId4"/>
    <p:sldId id="288" r:id="rId5"/>
    <p:sldId id="264" r:id="rId6"/>
    <p:sldId id="260" r:id="rId7"/>
    <p:sldId id="266" r:id="rId8"/>
    <p:sldId id="289" r:id="rId9"/>
    <p:sldId id="290" r:id="rId10"/>
    <p:sldId id="292" r:id="rId11"/>
    <p:sldId id="261" r:id="rId12"/>
    <p:sldId id="294" r:id="rId13"/>
    <p:sldId id="295" r:id="rId14"/>
    <p:sldId id="296" r:id="rId15"/>
    <p:sldId id="262" r:id="rId16"/>
    <p:sldId id="272" r:id="rId17"/>
    <p:sldId id="282" r:id="rId18"/>
    <p:sldId id="279" r:id="rId19"/>
    <p:sldId id="263" r:id="rId20"/>
    <p:sldId id="277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4660"/>
  </p:normalViewPr>
  <p:slideViewPr>
    <p:cSldViewPr snapToGrid="0">
      <p:cViewPr>
        <p:scale>
          <a:sx n="70" d="100"/>
          <a:sy n="70" d="100"/>
        </p:scale>
        <p:origin x="157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CFB6F-F9D1-419F-9E84-2EFC46A6D1CA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8F527-B71A-4E71-87D2-A3B555F946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513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95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70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436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65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61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193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72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60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06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918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6BFBE-F9BE-4BEA-9264-133663462AF4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ECB7-3203-49C1-9F5B-C06E0C2AA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443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2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22.pn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9 CuadroTexto"/>
          <p:cNvSpPr txBox="1"/>
          <p:nvPr/>
        </p:nvSpPr>
        <p:spPr>
          <a:xfrm>
            <a:off x="2291991" y="3132295"/>
            <a:ext cx="5365509" cy="1816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CENTRO DE ESTUDIOS TECNOLÓGICOS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INDUSTRIAL Y DE SERVICIOS NO. 12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“BENITO JUÁREZ GARCÍA”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17DCT0012M</a:t>
            </a:r>
            <a:endParaRPr lang="es-ES" sz="2400" b="1" kern="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latin typeface="+mn-lt"/>
              <a:cs typeface="+mn-cs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452125" y="6317812"/>
            <a:ext cx="6691875" cy="540188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800" b="1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Adobe Caslon Pro Bold" pitchFamily="18" charset="0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b="1" kern="0" dirty="0">
              <a:solidFill>
                <a:schemeClr val="tx1">
                  <a:lumMod val="75000"/>
                  <a:lumOff val="25000"/>
                </a:schemeClr>
              </a:solidFill>
              <a:latin typeface="Adobe Caslon Pro Bold" pitchFamily="18" charset="0"/>
              <a:ea typeface="+mj-ea"/>
              <a:cs typeface="+mj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16937" y="2062256"/>
            <a:ext cx="8820150" cy="1929747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rgbClr val="6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PLAN DE REINCORPORACIÓN A LAS ACTIVIDADES PRESENCIALES </a:t>
            </a:r>
            <a:endParaRPr lang="es-ES" sz="2400" b="1" kern="0" dirty="0">
              <a:solidFill>
                <a:srgbClr val="6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3802119"/>
            <a:ext cx="1975054" cy="2153979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" y="6018434"/>
            <a:ext cx="8982075" cy="358140"/>
          </a:xfrm>
          <a:prstGeom prst="rect">
            <a:avLst/>
          </a:prstGeom>
        </p:spPr>
      </p:pic>
      <p:pic>
        <p:nvPicPr>
          <p:cNvPr id="1026" name="Picture 2" descr="Quinta Sesión Ordinar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39" y="284313"/>
            <a:ext cx="2697452" cy="11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 descr="La imagen oficial del Gobierno de México durante 2021 estará dedicada a  Quetzalcóatl - Cora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678" y="284313"/>
            <a:ext cx="2254761" cy="1148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 descr="DGETI™ logo vector - Download in EPS vector format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024" y="284312"/>
            <a:ext cx="1272137" cy="114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174" y="46342"/>
            <a:ext cx="1327354" cy="1286314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" y="62396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8749" y="444508"/>
            <a:ext cx="2222259" cy="8078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4246" y="1403748"/>
            <a:ext cx="8060147" cy="47648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2000" dirty="0" smtClean="0"/>
              <a:t>En </a:t>
            </a:r>
            <a:r>
              <a:rPr lang="es-MX" sz="2000" dirty="0"/>
              <a:t>cuanto a personal, cuenta con una plantilla de 67 Docentes, 54 Administrativos y 9 Directivos, de los cuales 19 Docentes, 13 administrativos y dos Directivos se encuentran en condiciones vulnerables de salud de acuerdo a lo que establece la Secretaria de Salud para efectos de la vulnerabilidad frente al COVID-19.</a:t>
            </a:r>
          </a:p>
          <a:p>
            <a:pPr algn="just"/>
            <a:r>
              <a:rPr lang="es-MX" sz="2000" dirty="0"/>
              <a:t> </a:t>
            </a:r>
          </a:p>
          <a:p>
            <a:pPr algn="just"/>
            <a:r>
              <a:rPr lang="es-MX" sz="2000" dirty="0"/>
              <a:t>La matrícula de alumnos es de  </a:t>
            </a:r>
            <a:r>
              <a:rPr lang="es-MX" sz="2000" dirty="0" smtClean="0"/>
              <a:t>1478 Alumnos en el periodo febrero – julio 2021</a:t>
            </a:r>
            <a:endParaRPr lang="es-MX" sz="2000" dirty="0"/>
          </a:p>
          <a:p>
            <a:pPr algn="just"/>
            <a:endParaRPr lang="es-MX" sz="2000" dirty="0"/>
          </a:p>
        </p:txBody>
      </p:sp>
      <p:pic>
        <p:nvPicPr>
          <p:cNvPr id="7" name="Imagen 6" descr="DGETI™ logo vector - Download in EPS vector forma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196" y="115212"/>
            <a:ext cx="1326729" cy="114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8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679A868-095D-43C3-8F8C-10AEAFAC6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8"/>
            <a:ext cx="6389442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985" y="452426"/>
            <a:ext cx="2017792" cy="2265257"/>
          </a:xfrm>
          <a:prstGeom prst="rect">
            <a:avLst/>
          </a:prstGeom>
        </p:spPr>
      </p:pic>
      <p:sp>
        <p:nvSpPr>
          <p:cNvPr id="6" name="17 Rectángulo"/>
          <p:cNvSpPr/>
          <p:nvPr/>
        </p:nvSpPr>
        <p:spPr>
          <a:xfrm>
            <a:off x="724609" y="3168622"/>
            <a:ext cx="7992888" cy="2072118"/>
          </a:xfrm>
          <a:prstGeom prst="rect">
            <a:avLst/>
          </a:prstGeom>
          <a:solidFill>
            <a:srgbClr val="6C0000"/>
          </a:solidFill>
          <a:ln>
            <a:solidFill>
              <a:srgbClr val="6C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12800" indent="-638175" algn="ctr">
              <a:lnSpc>
                <a:spcPct val="150000"/>
              </a:lnSpc>
              <a:buFontTx/>
              <a:buAutoNum type="romanUcPeriod"/>
              <a:defRPr/>
            </a:pPr>
            <a:r>
              <a:rPr lang="es-MX" sz="4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Acondicionamiento </a:t>
            </a:r>
            <a:r>
              <a:rPr lang="es-MX" sz="4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de instalaciones</a:t>
            </a:r>
            <a:r>
              <a:rPr lang="es-MX" sz="4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MX" sz="4800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8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845" y="45755"/>
            <a:ext cx="604683" cy="678842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64998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705" y="45266"/>
            <a:ext cx="1702214" cy="723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150493"/>
              </p:ext>
            </p:extLst>
          </p:nvPr>
        </p:nvGraphicFramePr>
        <p:xfrm>
          <a:off x="387144" y="929149"/>
          <a:ext cx="7886701" cy="523981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79972">
                  <a:extLst>
                    <a:ext uri="{9D8B030D-6E8A-4147-A177-3AD203B41FA5}">
                      <a16:colId xmlns:a16="http://schemas.microsoft.com/office/drawing/2014/main" val="2596155993"/>
                    </a:ext>
                  </a:extLst>
                </a:gridCol>
                <a:gridCol w="2027672">
                  <a:extLst>
                    <a:ext uri="{9D8B030D-6E8A-4147-A177-3AD203B41FA5}">
                      <a16:colId xmlns:a16="http://schemas.microsoft.com/office/drawing/2014/main" val="76270932"/>
                    </a:ext>
                  </a:extLst>
                </a:gridCol>
                <a:gridCol w="1146881">
                  <a:extLst>
                    <a:ext uri="{9D8B030D-6E8A-4147-A177-3AD203B41FA5}">
                      <a16:colId xmlns:a16="http://schemas.microsoft.com/office/drawing/2014/main" val="4221364008"/>
                    </a:ext>
                  </a:extLst>
                </a:gridCol>
                <a:gridCol w="1118251">
                  <a:extLst>
                    <a:ext uri="{9D8B030D-6E8A-4147-A177-3AD203B41FA5}">
                      <a16:colId xmlns:a16="http://schemas.microsoft.com/office/drawing/2014/main" val="4023118350"/>
                    </a:ext>
                  </a:extLst>
                </a:gridCol>
                <a:gridCol w="1118251">
                  <a:extLst>
                    <a:ext uri="{9D8B030D-6E8A-4147-A177-3AD203B41FA5}">
                      <a16:colId xmlns:a16="http://schemas.microsoft.com/office/drawing/2014/main" val="3525470150"/>
                    </a:ext>
                  </a:extLst>
                </a:gridCol>
                <a:gridCol w="1995674">
                  <a:extLst>
                    <a:ext uri="{9D8B030D-6E8A-4147-A177-3AD203B41FA5}">
                      <a16:colId xmlns:a16="http://schemas.microsoft.com/office/drawing/2014/main" val="3331257577"/>
                    </a:ext>
                  </a:extLst>
                </a:gridCol>
              </a:tblGrid>
              <a:tr h="16837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Actividad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Participantes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Requerimientos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Responsables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88615"/>
                  </a:ext>
                </a:extLst>
              </a:tr>
              <a:tr h="1124374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1.</a:t>
                      </a:r>
                      <a:r>
                        <a:rPr lang="es-ES" sz="700" u="none" strike="noStrike">
                          <a:effectLst/>
                        </a:rPr>
                        <a:t>        </a:t>
                      </a:r>
                      <a:r>
                        <a:rPr lang="es-ES" sz="800" u="none" strike="noStrike">
                          <a:effectLst/>
                        </a:rPr>
                        <a:t>Se publicará en la Página Web del Plantel, un Comunicado dirigido a toda la Comunidad Escolar (Padres y Madres de Familia, Alumnos, Docentes, Personal Administrativo y de Servicios) donde se dará Información precisa y las Instrucciones necesarias para el regreso a clases, en base a las Instrucciones de la Secretaría de Salud y la Secretaría de Educación Pública.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Personal Directivo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>
                          <a:effectLst/>
                        </a:rPr>
                        <a:t>Plataforma en funcionalidad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CETis No. 12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 err="1">
                          <a:effectLst/>
                        </a:rPr>
                        <a:t>Peronal</a:t>
                      </a:r>
                      <a:r>
                        <a:rPr lang="es-MX" sz="900" u="none" strike="noStrike" dirty="0">
                          <a:effectLst/>
                        </a:rPr>
                        <a:t> Directivo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3031353944"/>
                  </a:ext>
                </a:extLst>
              </a:tr>
              <a:tr h="424864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2.</a:t>
                      </a:r>
                      <a:r>
                        <a:rPr lang="es-ES" sz="700" u="none" strike="noStrike">
                          <a:effectLst/>
                        </a:rPr>
                        <a:t>       </a:t>
                      </a:r>
                      <a:r>
                        <a:rPr lang="es-ES" sz="800" u="none" strike="noStrike">
                          <a:effectLst/>
                        </a:rPr>
                        <a:t>Se inició con la limpieza periódica de las Instalaciones en áreas verdes, pasillos, baños y aulas.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</a:rPr>
                        <a:t>Peronal Externo contratado por actividad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Material, Utiles e insumos de limpieza 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Salones, Pasillos, jardines, explanada, baños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Lope Cardenas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4059018646"/>
                  </a:ext>
                </a:extLst>
              </a:tr>
              <a:tr h="1124374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 dirty="0">
                          <a:effectLst/>
                        </a:rPr>
                        <a:t>3.</a:t>
                      </a:r>
                      <a:r>
                        <a:rPr lang="es-ES" sz="700" u="none" strike="noStrike" dirty="0">
                          <a:effectLst/>
                        </a:rPr>
                        <a:t>       </a:t>
                      </a:r>
                      <a:r>
                        <a:rPr lang="es-ES" sz="800" u="none" strike="noStrike" dirty="0">
                          <a:effectLst/>
                        </a:rPr>
                        <a:t>A partir del día 27 de julio </a:t>
                      </a:r>
                      <a:r>
                        <a:rPr lang="es-ES" sz="800" u="none" strike="noStrike" dirty="0" smtClean="0">
                          <a:effectLst/>
                        </a:rPr>
                        <a:t>de 2020 se inicio </a:t>
                      </a:r>
                      <a:r>
                        <a:rPr lang="es-ES" sz="800" u="none" strike="noStrike" dirty="0">
                          <a:effectLst/>
                        </a:rPr>
                        <a:t>el proceso de </a:t>
                      </a:r>
                      <a:r>
                        <a:rPr lang="es-ES" sz="800" u="none" strike="noStrike" dirty="0" err="1">
                          <a:effectLst/>
                        </a:rPr>
                        <a:t>Sanitizacion</a:t>
                      </a:r>
                      <a:r>
                        <a:rPr lang="es-ES" sz="800" u="none" strike="noStrike" dirty="0">
                          <a:effectLst/>
                        </a:rPr>
                        <a:t> de las Instalaciones abarcando todas las áreas académicas y administrativas, así como espacios comunes (Aulas, Talleres, Laboratorios, Biblioteca, Auditorio, sala de Maestros, Explanadas y Áreas administrativas), esta </a:t>
                      </a:r>
                      <a:r>
                        <a:rPr lang="es-ES" sz="800" u="none" strike="noStrike" dirty="0" err="1">
                          <a:effectLst/>
                        </a:rPr>
                        <a:t>Sanitizaciòn</a:t>
                      </a:r>
                      <a:r>
                        <a:rPr lang="es-ES" sz="800" u="none" strike="noStrike" dirty="0">
                          <a:effectLst/>
                        </a:rPr>
                        <a:t> se realizará de manera constante para desinfección de dichos espacios y evitar contagios.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 err="1">
                          <a:effectLst/>
                        </a:rPr>
                        <a:t>Peronal</a:t>
                      </a:r>
                      <a:r>
                        <a:rPr lang="es-ES" sz="900" u="none" strike="noStrike" dirty="0">
                          <a:effectLst/>
                        </a:rPr>
                        <a:t> de Servicios Generales y Servicios Externos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Contrato de servicio profesional y adquisicion de equipo e insumos para sanitizacion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Todas las areas academicas y administrativas y externas del plantel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1409476227"/>
                  </a:ext>
                </a:extLst>
              </a:tr>
              <a:tr h="751302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 dirty="0">
                          <a:effectLst/>
                        </a:rPr>
                        <a:t>4.</a:t>
                      </a:r>
                      <a:r>
                        <a:rPr lang="es-ES" sz="700" u="none" strike="noStrike" dirty="0">
                          <a:effectLst/>
                        </a:rPr>
                        <a:t>      </a:t>
                      </a:r>
                      <a:r>
                        <a:rPr lang="es-ES" sz="800" u="none" strike="noStrike" dirty="0">
                          <a:effectLst/>
                        </a:rPr>
                        <a:t>Se asegurará la colocación y distribución de despachadores de Gel desinfectante en distintas áreas como aulas, talleres, laboratorios, Biblioteca, Auditorio, sala de maestros, sala de Tutorías, áreas administrativas, accesos a la escuela, cafetería, etc.).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Peronal de Servicios Generales y Servicios Externos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Despachadores de Gel desinfectante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Todas las areas academicas y administrativas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1782006610"/>
                  </a:ext>
                </a:extLst>
              </a:tr>
              <a:tr h="626944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5.</a:t>
                      </a:r>
                      <a:r>
                        <a:rPr lang="es-ES" sz="700" u="none" strike="noStrike">
                          <a:effectLst/>
                        </a:rPr>
                        <a:t>       </a:t>
                      </a:r>
                      <a:r>
                        <a:rPr lang="es-ES" sz="800" u="none" strike="noStrike">
                          <a:effectLst/>
                        </a:rPr>
                        <a:t>Se capacitará a los alumnos, personal docente, administrativo y de servicios en estrategias de limpieza y desinfección de las áreas que utilizan frecuentemente (butacas, escritorios, teclados, control remoto, etc.).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Peronal de Servicios Generales y Servicios Externos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Kits de limpieza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Todas las areas academicas y administrativas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728979592"/>
                  </a:ext>
                </a:extLst>
              </a:tr>
              <a:tr h="1000017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 dirty="0">
                          <a:effectLst/>
                        </a:rPr>
                        <a:t>6.</a:t>
                      </a:r>
                      <a:r>
                        <a:rPr lang="es-ES" sz="700" u="none" strike="noStrike" dirty="0">
                          <a:effectLst/>
                        </a:rPr>
                        <a:t>       </a:t>
                      </a:r>
                      <a:r>
                        <a:rPr lang="es-ES" sz="800" u="none" strike="noStrike" dirty="0">
                          <a:effectLst/>
                        </a:rPr>
                        <a:t>Se asegurará la colocación y habilitación de más servicios de lavamanos en lugares estratégicos con sus respectivos despachadores de jabón líquido, toallas de papel y cestos para basura. Estos se colocarán preferentemente en lugares cercanos a los sanitarios y las escaleras de acceso a las aulas, así como en la entrada del Plantel.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Personal externo para construccion de los modulos y personal de servicios generales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Material, Utiles e insumos de limpieza 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Lugares estrategicos del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>
                          <a:effectLst/>
                        </a:rPr>
                        <a:t>Felipe </a:t>
                      </a:r>
                      <a:r>
                        <a:rPr lang="es-MX" sz="900" u="none" strike="noStrike" dirty="0" err="1">
                          <a:effectLst/>
                        </a:rPr>
                        <a:t>Lòpez</a:t>
                      </a:r>
                      <a:r>
                        <a:rPr lang="es-MX" sz="900" u="none" strike="noStrike" dirty="0">
                          <a:effectLst/>
                        </a:rPr>
                        <a:t> </a:t>
                      </a:r>
                      <a:r>
                        <a:rPr lang="es-MX" sz="900" u="none" strike="noStrike" dirty="0" err="1">
                          <a:effectLst/>
                        </a:rPr>
                        <a:t>Càrdenas</a:t>
                      </a:r>
                      <a:r>
                        <a:rPr lang="es-MX" sz="900" u="none" strike="noStrike" dirty="0">
                          <a:effectLst/>
                        </a:rPr>
                        <a:t>, Manuel Estrada de la Cruz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3383223354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743" y="1539995"/>
            <a:ext cx="329213" cy="15851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742" y="2422645"/>
            <a:ext cx="329213" cy="15851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741" y="3192001"/>
            <a:ext cx="329213" cy="1585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741" y="4074651"/>
            <a:ext cx="329213" cy="15851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740" y="4803618"/>
            <a:ext cx="329213" cy="15851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739" y="5572974"/>
            <a:ext cx="329213" cy="158510"/>
          </a:xfrm>
          <a:prstGeom prst="rect">
            <a:avLst/>
          </a:prstGeom>
        </p:spPr>
      </p:pic>
      <p:pic>
        <p:nvPicPr>
          <p:cNvPr id="12" name="Imagen 11" descr="DGETI™ logo vector - Download in EPS vector format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030" y="164789"/>
            <a:ext cx="726227" cy="4848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30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845" y="45755"/>
            <a:ext cx="604683" cy="596345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64998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705" y="45266"/>
            <a:ext cx="1702214" cy="723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52522"/>
              </p:ext>
            </p:extLst>
          </p:nvPr>
        </p:nvGraphicFramePr>
        <p:xfrm>
          <a:off x="540159" y="642100"/>
          <a:ext cx="7886701" cy="601847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79972">
                  <a:extLst>
                    <a:ext uri="{9D8B030D-6E8A-4147-A177-3AD203B41FA5}">
                      <a16:colId xmlns:a16="http://schemas.microsoft.com/office/drawing/2014/main" val="2067347537"/>
                    </a:ext>
                  </a:extLst>
                </a:gridCol>
                <a:gridCol w="2027672">
                  <a:extLst>
                    <a:ext uri="{9D8B030D-6E8A-4147-A177-3AD203B41FA5}">
                      <a16:colId xmlns:a16="http://schemas.microsoft.com/office/drawing/2014/main" val="1671691185"/>
                    </a:ext>
                  </a:extLst>
                </a:gridCol>
                <a:gridCol w="1146881">
                  <a:extLst>
                    <a:ext uri="{9D8B030D-6E8A-4147-A177-3AD203B41FA5}">
                      <a16:colId xmlns:a16="http://schemas.microsoft.com/office/drawing/2014/main" val="2261206697"/>
                    </a:ext>
                  </a:extLst>
                </a:gridCol>
                <a:gridCol w="1118251">
                  <a:extLst>
                    <a:ext uri="{9D8B030D-6E8A-4147-A177-3AD203B41FA5}">
                      <a16:colId xmlns:a16="http://schemas.microsoft.com/office/drawing/2014/main" val="936167456"/>
                    </a:ext>
                  </a:extLst>
                </a:gridCol>
                <a:gridCol w="1118251">
                  <a:extLst>
                    <a:ext uri="{9D8B030D-6E8A-4147-A177-3AD203B41FA5}">
                      <a16:colId xmlns:a16="http://schemas.microsoft.com/office/drawing/2014/main" val="1250002436"/>
                    </a:ext>
                  </a:extLst>
                </a:gridCol>
                <a:gridCol w="1995674">
                  <a:extLst>
                    <a:ext uri="{9D8B030D-6E8A-4147-A177-3AD203B41FA5}">
                      <a16:colId xmlns:a16="http://schemas.microsoft.com/office/drawing/2014/main" val="2807537597"/>
                    </a:ext>
                  </a:extLst>
                </a:gridCol>
              </a:tblGrid>
              <a:tr h="24280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bg1"/>
                          </a:solidFill>
                          <a:effectLst/>
                        </a:rPr>
                        <a:t>FECHA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bg1"/>
                          </a:solidFill>
                          <a:effectLst/>
                        </a:rPr>
                        <a:t>Actividad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bg1"/>
                          </a:solidFill>
                          <a:effectLst/>
                        </a:rPr>
                        <a:t>Participantes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bg1"/>
                          </a:solidFill>
                          <a:effectLst/>
                        </a:rPr>
                        <a:t>Requerimientos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Responsables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7395"/>
                  </a:ext>
                </a:extLst>
              </a:tr>
              <a:tr h="318501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 dirty="0">
                          <a:effectLst/>
                        </a:rPr>
                        <a:t>7.</a:t>
                      </a:r>
                      <a:r>
                        <a:rPr lang="es-ES" sz="700" u="none" strike="noStrike" dirty="0">
                          <a:effectLst/>
                        </a:rPr>
                        <a:t>       </a:t>
                      </a:r>
                      <a:r>
                        <a:rPr lang="es-ES" sz="800" u="none" strike="noStrike" dirty="0">
                          <a:effectLst/>
                        </a:rPr>
                        <a:t>Se atenderá la rehabilitación de todos los lavamanos existentes actualmente para su óptimo funcionamiento.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Personal externo para construccion de los modulos y personal de servicios generales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Materiales y llaves de lavamanos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Todos los modulos de baños del plantel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>
                          <a:effectLst/>
                        </a:rPr>
                        <a:t>Felipe </a:t>
                      </a:r>
                      <a:r>
                        <a:rPr lang="es-MX" sz="900" u="none" strike="noStrike" dirty="0" err="1">
                          <a:effectLst/>
                        </a:rPr>
                        <a:t>Lòpez</a:t>
                      </a:r>
                      <a:r>
                        <a:rPr lang="es-MX" sz="900" u="none" strike="noStrike" dirty="0">
                          <a:effectLst/>
                        </a:rPr>
                        <a:t> </a:t>
                      </a:r>
                      <a:r>
                        <a:rPr lang="es-MX" sz="900" u="none" strike="noStrike" dirty="0" err="1">
                          <a:effectLst/>
                        </a:rPr>
                        <a:t>Càrdenas</a:t>
                      </a:r>
                      <a:r>
                        <a:rPr lang="es-MX" sz="900" u="none" strike="noStrike" dirty="0">
                          <a:effectLst/>
                        </a:rPr>
                        <a:t>, Manuel Estrada de la Cruz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4059069580"/>
                  </a:ext>
                </a:extLst>
              </a:tr>
              <a:tr h="606669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8.</a:t>
                      </a:r>
                      <a:r>
                        <a:rPr lang="es-ES" sz="700" u="none" strike="noStrike">
                          <a:effectLst/>
                        </a:rPr>
                        <a:t>      </a:t>
                      </a:r>
                      <a:r>
                        <a:rPr lang="es-ES" sz="800" u="none" strike="noStrike">
                          <a:effectLst/>
                        </a:rPr>
                        <a:t>Se dispondrá de los Insumos necesarios en materia de seguridad sanitaria tales como: termómetros frontales de distancia, arcos satinizadores, cubre bocas, gel antibacterial con alcohol al 70%, guantes estériles de látex desechables, así como materiales y utensilios de limpieza.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Subdirector Administrativo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Materiales e insumos de deteccion de sintomas y proteccion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Todas las areas del Plantel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789299628"/>
                  </a:ext>
                </a:extLst>
              </a:tr>
              <a:tr h="106167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242668" marR="5056" marT="50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extLst>
                  <a:ext uri="{0D108BD9-81ED-4DB2-BD59-A6C34878D82A}">
                    <a16:rowId xmlns:a16="http://schemas.microsoft.com/office/drawing/2014/main" val="3876812689"/>
                  </a:ext>
                </a:extLst>
              </a:tr>
              <a:tr h="318501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9.</a:t>
                      </a:r>
                      <a:r>
                        <a:rPr lang="es-ES" sz="700" u="none" strike="noStrike">
                          <a:effectLst/>
                        </a:rPr>
                        <a:t>       </a:t>
                      </a:r>
                      <a:r>
                        <a:rPr lang="es-ES" sz="800" u="none" strike="noStrike">
                          <a:effectLst/>
                        </a:rPr>
                        <a:t>Se Asegurará el abastecimiento suficiente de agua potable para todos los servicios sanitarios y lavamanos del plantel.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Subdirector Administrativo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Red hidrualica en optimas condiciones y pagos puntuales del servicio de agua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todo el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264455954"/>
                  </a:ext>
                </a:extLst>
              </a:tr>
              <a:tr h="106167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242668" marR="5056" marT="50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extLst>
                  <a:ext uri="{0D108BD9-81ED-4DB2-BD59-A6C34878D82A}">
                    <a16:rowId xmlns:a16="http://schemas.microsoft.com/office/drawing/2014/main" val="1635134710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 dirty="0">
                          <a:effectLst/>
                        </a:rPr>
                        <a:t>10.</a:t>
                      </a:r>
                      <a:r>
                        <a:rPr lang="es-ES" sz="700" u="none" strike="noStrike" dirty="0">
                          <a:effectLst/>
                        </a:rPr>
                        <a:t>    </a:t>
                      </a:r>
                      <a:r>
                        <a:rPr lang="es-ES" sz="800" u="none" strike="noStrike" dirty="0">
                          <a:effectLst/>
                        </a:rPr>
                        <a:t>Los Baños siempre deben contar con jabón, papel higiénico desechable, dispensador de gel con alcohol al 70% y cesto de basura.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Personal de Servicios Generales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Materiales e insumos de limpieza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Todos los modulos de baños de alumnos y personal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618743029"/>
                  </a:ext>
                </a:extLst>
              </a:tr>
              <a:tr h="106167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242668" marR="5056" marT="50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extLst>
                  <a:ext uri="{0D108BD9-81ED-4DB2-BD59-A6C34878D82A}">
                    <a16:rowId xmlns:a16="http://schemas.microsoft.com/office/drawing/2014/main" val="3104660753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11.</a:t>
                      </a:r>
                      <a:r>
                        <a:rPr lang="es-ES" sz="700" u="none" strike="noStrike">
                          <a:effectLst/>
                        </a:rPr>
                        <a:t>      </a:t>
                      </a:r>
                      <a:r>
                        <a:rPr lang="es-ES" sz="800" u="none" strike="noStrike">
                          <a:effectLst/>
                        </a:rPr>
                        <a:t>Asegurar el abastecimiento suficiente de materiales de limpieza e insumos (jabón líquido para manos, desinfectante, cloro, pino, y utensilios de limpieza).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Personal de Servicios Generales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Materiales e insumos de limpieza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Almacen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683372551"/>
                  </a:ext>
                </a:extLst>
              </a:tr>
              <a:tr h="106167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242668" marR="5056" marT="50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extLst>
                  <a:ext uri="{0D108BD9-81ED-4DB2-BD59-A6C34878D82A}">
                    <a16:rowId xmlns:a16="http://schemas.microsoft.com/office/drawing/2014/main" val="2249977259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12.</a:t>
                      </a:r>
                      <a:r>
                        <a:rPr lang="es-ES" sz="700" u="none" strike="noStrike">
                          <a:effectLst/>
                        </a:rPr>
                        <a:t>    </a:t>
                      </a:r>
                      <a:r>
                        <a:rPr lang="es-ES" sz="800" u="none" strike="noStrike">
                          <a:effectLst/>
                        </a:rPr>
                        <a:t>Asegurar la adquisición de termómetros a distancia y asignar a las personas encargadas de realizar dicha actividad en los filtros de acceso a la escuela.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Subdirector administrativo, Subdirector Academico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Termometros infrarojos a distancia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Accesos al Plantel y orientacion Educativa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lopez Cardenas, Victor Cordero Cozatl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1295927829"/>
                  </a:ext>
                </a:extLst>
              </a:tr>
              <a:tr h="505558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 dirty="0">
                          <a:effectLst/>
                        </a:rPr>
                        <a:t>13.</a:t>
                      </a:r>
                      <a:r>
                        <a:rPr lang="es-ES" sz="700" u="none" strike="noStrike" dirty="0">
                          <a:effectLst/>
                        </a:rPr>
                        <a:t>    </a:t>
                      </a:r>
                      <a:r>
                        <a:rPr lang="es-ES" sz="800" u="none" strike="noStrike" dirty="0">
                          <a:effectLst/>
                        </a:rPr>
                        <a:t>Asegurar la colocación en toda la escuela de letreros, carteles, posters y trípticos alusivos al cumplimiento de las medidas de prevención y de sana distancia para evitar contagios, así como la buena Alimentación para Fortalecer el Sistema Inmunológico.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Subdirector Administrativo, Jefe de Servicios Generales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Letreros, carteles, lonas, Posters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Tolas las areas del Plantel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3807768558"/>
                  </a:ext>
                </a:extLst>
              </a:tr>
              <a:tr h="808892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 dirty="0">
                          <a:effectLst/>
                        </a:rPr>
                        <a:t>14.</a:t>
                      </a:r>
                      <a:r>
                        <a:rPr lang="es-ES" sz="700" u="none" strike="noStrike" dirty="0">
                          <a:effectLst/>
                        </a:rPr>
                        <a:t>    </a:t>
                      </a:r>
                      <a:r>
                        <a:rPr lang="es-ES" sz="800" u="none" strike="noStrike" dirty="0">
                          <a:effectLst/>
                        </a:rPr>
                        <a:t>Designación del personal (a través del comité de salud escolar) que estará a cargo de la Instalación de los filtros en la entrada del plantel para detectar alumnos con algún síntoma asociado a la enfermedad COVID-19, como malestar respiratorio, fiebre, tos, dolores musculares, de articulaciones y de cabeza, suministrando gel </a:t>
                      </a:r>
                      <a:r>
                        <a:rPr lang="es-ES" sz="800" u="none" strike="noStrike" dirty="0" err="1">
                          <a:effectLst/>
                        </a:rPr>
                        <a:t>antibacterial</a:t>
                      </a:r>
                      <a:r>
                        <a:rPr lang="es-ES" sz="800" u="none" strike="noStrike" dirty="0">
                          <a:effectLst/>
                        </a:rPr>
                        <a:t> con el 70% de alcohol al ingresar o salir del plantel. 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>
                          <a:effectLst/>
                        </a:rPr>
                        <a:t>Subdirector administrativo, Subdirector </a:t>
                      </a:r>
                      <a:r>
                        <a:rPr lang="es-MX" sz="900" u="none" strike="noStrike" dirty="0" err="1">
                          <a:effectLst/>
                        </a:rPr>
                        <a:t>Academico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Materiales e insumos de deteccion de sintomas y proteccion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Accesos al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>
                          <a:effectLst/>
                        </a:rPr>
                        <a:t>Felipe </a:t>
                      </a:r>
                      <a:r>
                        <a:rPr lang="es-MX" sz="900" u="none" strike="noStrike" dirty="0" err="1">
                          <a:effectLst/>
                        </a:rPr>
                        <a:t>lopez</a:t>
                      </a:r>
                      <a:r>
                        <a:rPr lang="es-MX" sz="900" u="none" strike="noStrike" dirty="0">
                          <a:effectLst/>
                        </a:rPr>
                        <a:t> </a:t>
                      </a:r>
                      <a:r>
                        <a:rPr lang="es-MX" sz="900" u="none" strike="noStrike" dirty="0" err="1">
                          <a:effectLst/>
                        </a:rPr>
                        <a:t>Cardenas</a:t>
                      </a:r>
                      <a:r>
                        <a:rPr lang="es-MX" sz="900" u="none" strike="noStrike" dirty="0">
                          <a:effectLst/>
                        </a:rPr>
                        <a:t>, </a:t>
                      </a:r>
                      <a:r>
                        <a:rPr lang="es-MX" sz="900" u="none" strike="noStrike" dirty="0" err="1">
                          <a:effectLst/>
                        </a:rPr>
                        <a:t>Victor</a:t>
                      </a:r>
                      <a:r>
                        <a:rPr lang="es-MX" sz="900" u="none" strike="noStrike" dirty="0">
                          <a:effectLst/>
                        </a:rPr>
                        <a:t> Cordero </a:t>
                      </a:r>
                      <a:r>
                        <a:rPr lang="es-MX" sz="900" u="none" strike="noStrike" dirty="0" err="1">
                          <a:effectLst/>
                        </a:rPr>
                        <a:t>Cozatl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1027169494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93" y="1089145"/>
            <a:ext cx="329213" cy="15851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92" y="2625845"/>
            <a:ext cx="329213" cy="15851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91" y="1844000"/>
            <a:ext cx="329213" cy="15851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90" y="3316013"/>
            <a:ext cx="329213" cy="15851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89" y="3880494"/>
            <a:ext cx="329213" cy="15851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89" y="4541820"/>
            <a:ext cx="329213" cy="15851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88" y="5161649"/>
            <a:ext cx="329213" cy="15851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87" y="5935379"/>
            <a:ext cx="329213" cy="158510"/>
          </a:xfrm>
          <a:prstGeom prst="rect">
            <a:avLst/>
          </a:prstGeom>
        </p:spPr>
      </p:pic>
      <p:pic>
        <p:nvPicPr>
          <p:cNvPr id="15" name="Imagen 14" descr="DGETI™ logo vector - Download in EPS vector format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984" y="94156"/>
            <a:ext cx="652386" cy="578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845" y="45755"/>
            <a:ext cx="604683" cy="678842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64998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705" y="45266"/>
            <a:ext cx="1702214" cy="723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437874"/>
              </p:ext>
            </p:extLst>
          </p:nvPr>
        </p:nvGraphicFramePr>
        <p:xfrm>
          <a:off x="689485" y="1001947"/>
          <a:ext cx="7886701" cy="5351722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79972">
                  <a:extLst>
                    <a:ext uri="{9D8B030D-6E8A-4147-A177-3AD203B41FA5}">
                      <a16:colId xmlns:a16="http://schemas.microsoft.com/office/drawing/2014/main" val="4117186811"/>
                    </a:ext>
                  </a:extLst>
                </a:gridCol>
                <a:gridCol w="2027672">
                  <a:extLst>
                    <a:ext uri="{9D8B030D-6E8A-4147-A177-3AD203B41FA5}">
                      <a16:colId xmlns:a16="http://schemas.microsoft.com/office/drawing/2014/main" val="3873167843"/>
                    </a:ext>
                  </a:extLst>
                </a:gridCol>
                <a:gridCol w="1146881">
                  <a:extLst>
                    <a:ext uri="{9D8B030D-6E8A-4147-A177-3AD203B41FA5}">
                      <a16:colId xmlns:a16="http://schemas.microsoft.com/office/drawing/2014/main" val="4231153719"/>
                    </a:ext>
                  </a:extLst>
                </a:gridCol>
                <a:gridCol w="1118251">
                  <a:extLst>
                    <a:ext uri="{9D8B030D-6E8A-4147-A177-3AD203B41FA5}">
                      <a16:colId xmlns:a16="http://schemas.microsoft.com/office/drawing/2014/main" val="800139685"/>
                    </a:ext>
                  </a:extLst>
                </a:gridCol>
                <a:gridCol w="1118251">
                  <a:extLst>
                    <a:ext uri="{9D8B030D-6E8A-4147-A177-3AD203B41FA5}">
                      <a16:colId xmlns:a16="http://schemas.microsoft.com/office/drawing/2014/main" val="1607161588"/>
                    </a:ext>
                  </a:extLst>
                </a:gridCol>
                <a:gridCol w="1995674">
                  <a:extLst>
                    <a:ext uri="{9D8B030D-6E8A-4147-A177-3AD203B41FA5}">
                      <a16:colId xmlns:a16="http://schemas.microsoft.com/office/drawing/2014/main" val="2243949997"/>
                    </a:ext>
                  </a:extLst>
                </a:gridCol>
              </a:tblGrid>
              <a:tr h="25166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bg1"/>
                          </a:solidFill>
                          <a:effectLst/>
                        </a:rPr>
                        <a:t>FECHA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bg1"/>
                          </a:solidFill>
                          <a:effectLst/>
                        </a:rPr>
                        <a:t>Actividad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bg1"/>
                          </a:solidFill>
                          <a:effectLst/>
                        </a:rPr>
                        <a:t>Participantes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bg1"/>
                          </a:solidFill>
                          <a:effectLst/>
                        </a:rPr>
                        <a:t>Requerimientos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MX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Responsables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>
                    <a:solidFill>
                      <a:srgbClr val="6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350980"/>
                  </a:ext>
                </a:extLst>
              </a:tr>
              <a:tr h="505558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15.</a:t>
                      </a:r>
                      <a:r>
                        <a:rPr lang="es-ES" sz="700" u="none" strike="noStrike">
                          <a:effectLst/>
                        </a:rPr>
                        <a:t>    </a:t>
                      </a:r>
                      <a:r>
                        <a:rPr lang="es-ES" sz="800" u="none" strike="noStrike">
                          <a:effectLst/>
                        </a:rPr>
                        <a:t>Vigilar que toda persona que ingrese a las instalaciones del Plantel, porte debidamente y en forma obligatoria el cubre-bocas y pedirles a todos “Atender la Recomendación de guardar la sana distancia de 1.5 metros mínimo”.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Comité de Salud Escolar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Materiales e insumos de deteccion de sintomas y proteccion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Accesos al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>
                          <a:effectLst/>
                        </a:rPr>
                        <a:t>Felipe </a:t>
                      </a:r>
                      <a:r>
                        <a:rPr lang="es-MX" sz="900" u="none" strike="noStrike" dirty="0" err="1">
                          <a:effectLst/>
                        </a:rPr>
                        <a:t>lopez</a:t>
                      </a:r>
                      <a:r>
                        <a:rPr lang="es-MX" sz="900" u="none" strike="noStrike" dirty="0">
                          <a:effectLst/>
                        </a:rPr>
                        <a:t> </a:t>
                      </a:r>
                      <a:r>
                        <a:rPr lang="es-MX" sz="900" u="none" strike="noStrike" dirty="0" err="1">
                          <a:effectLst/>
                        </a:rPr>
                        <a:t>Cardenas</a:t>
                      </a:r>
                      <a:r>
                        <a:rPr lang="es-MX" sz="900" u="none" strike="noStrike" dirty="0">
                          <a:effectLst/>
                        </a:rPr>
                        <a:t>, </a:t>
                      </a:r>
                      <a:r>
                        <a:rPr lang="es-MX" sz="900" u="none" strike="noStrike" dirty="0" err="1">
                          <a:effectLst/>
                        </a:rPr>
                        <a:t>Victor</a:t>
                      </a:r>
                      <a:r>
                        <a:rPr lang="es-MX" sz="900" u="none" strike="noStrike" dirty="0">
                          <a:effectLst/>
                        </a:rPr>
                        <a:t> Cordero </a:t>
                      </a:r>
                      <a:r>
                        <a:rPr lang="es-MX" sz="900" u="none" strike="noStrike" dirty="0" err="1">
                          <a:effectLst/>
                        </a:rPr>
                        <a:t>Cozatl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3745601999"/>
                  </a:ext>
                </a:extLst>
              </a:tr>
              <a:tr h="202223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16.</a:t>
                      </a:r>
                      <a:r>
                        <a:rPr lang="es-ES" sz="700" u="none" strike="noStrike">
                          <a:effectLst/>
                        </a:rPr>
                        <a:t>    </a:t>
                      </a:r>
                      <a:r>
                        <a:rPr lang="es-ES" sz="800" u="none" strike="noStrike">
                          <a:effectLst/>
                        </a:rPr>
                        <a:t>Se Instalará en la entrada del Plantel un Arco sanitizador.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Subdirector Administrativo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Arco sanitizador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Acceso peatonal al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Felipe lopez Cardenas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extLst>
                  <a:ext uri="{0D108BD9-81ED-4DB2-BD59-A6C34878D82A}">
                    <a16:rowId xmlns:a16="http://schemas.microsoft.com/office/drawing/2014/main" val="1470634325"/>
                  </a:ext>
                </a:extLst>
              </a:tr>
              <a:tr h="404446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17.</a:t>
                      </a:r>
                      <a:r>
                        <a:rPr lang="es-ES" sz="700" u="none" strike="noStrike">
                          <a:effectLst/>
                        </a:rPr>
                        <a:t>    </a:t>
                      </a:r>
                      <a:r>
                        <a:rPr lang="es-ES" sz="800" u="none" strike="noStrike">
                          <a:effectLst/>
                        </a:rPr>
                        <a:t>Pedir en la entrada del Plantel a todos los alumnos una manifestación expresa de salud y los casos sospechosos se canalizarán a la oficina de orientación educativa para su atención.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Comité de Salud Escolar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Escrito de los Padres de Familia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Accesos al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Victor Cordero Cozatl, Adalberto Bonfil hernandez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2270118810"/>
                  </a:ext>
                </a:extLst>
              </a:tr>
              <a:tr h="404446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18.</a:t>
                      </a:r>
                      <a:r>
                        <a:rPr lang="es-ES" sz="700" u="none" strike="noStrike">
                          <a:effectLst/>
                        </a:rPr>
                        <a:t>    </a:t>
                      </a:r>
                      <a:r>
                        <a:rPr lang="es-ES" sz="800" u="none" strike="noStrike">
                          <a:effectLst/>
                        </a:rPr>
                        <a:t>Con el apoyo del Personal Docente se Instalará un segundo filtro permanente en los salones de clases, para confirmar que no haya estudiantes con los síntomas asociados a Covid-19.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Jefes de departamento de Servicios Docentes y Docentes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Materiales e insumos de deteccion de sintomas y proteccion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Todas las aulas, talleres y laboratorios del plantel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Victor Cordero Cozatl, Cipactli Iliana Gonzalez Sosa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3991650189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19.</a:t>
                      </a:r>
                      <a:r>
                        <a:rPr lang="es-ES" sz="700" u="none" strike="noStrike">
                          <a:effectLst/>
                        </a:rPr>
                        <a:t>    </a:t>
                      </a:r>
                      <a:r>
                        <a:rPr lang="es-ES" sz="800" u="none" strike="noStrike">
                          <a:effectLst/>
                        </a:rPr>
                        <a:t>Se Asegurará la marcación en el piso del flujo tanto de ingreso como de salida al plantel para evitar contactos y aglomeraciones.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Subdirector Administrativo, Jefe de Servicios Generales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Pintura y cintas de contacto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areas externas del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344176023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20.</a:t>
                      </a:r>
                      <a:r>
                        <a:rPr lang="es-ES" sz="700" u="none" strike="noStrike">
                          <a:effectLst/>
                        </a:rPr>
                        <a:t>  </a:t>
                      </a:r>
                      <a:r>
                        <a:rPr lang="es-ES" sz="800" u="none" strike="noStrike">
                          <a:effectLst/>
                        </a:rPr>
                        <a:t>Se dibujará con pintura la marcación en el piso, de la distancia de 1.5 metros entre personas que hagan fila para la realización de determinadas actividades.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Subdirector Administrativo, Jefe de Servicios Generales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Pintura y cintas de contacto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areas externas del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3571435062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21.</a:t>
                      </a:r>
                      <a:r>
                        <a:rPr lang="es-ES" sz="700" u="none" strike="noStrike">
                          <a:effectLst/>
                        </a:rPr>
                        <a:t>    </a:t>
                      </a:r>
                      <a:r>
                        <a:rPr lang="es-ES" sz="800" u="none" strike="noStrike">
                          <a:effectLst/>
                        </a:rPr>
                        <a:t>Asegurar la señalización con marcas para el flujo de personas al interior del plantel para evitar contactos y aglomeraciones.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Subdirector Administrativo, Jefe de Servicios Generales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Pintura y cintas de contacto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areas externas del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Lòpez Càrdenas, Manuel Estrada de la 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866348558"/>
                  </a:ext>
                </a:extLst>
              </a:tr>
              <a:tr h="318501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22.</a:t>
                      </a:r>
                      <a:r>
                        <a:rPr lang="es-ES" sz="700" u="none" strike="noStrike">
                          <a:effectLst/>
                        </a:rPr>
                        <a:t>   </a:t>
                      </a:r>
                      <a:r>
                        <a:rPr lang="es-ES" sz="800" u="none" strike="noStrike">
                          <a:effectLst/>
                        </a:rPr>
                        <a:t>Asegurar la designación de un espacio para separar a los alumnos o personal que se detecte con algún síntoma relacionado con posible contagio de covid-19.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>
                          <a:effectLst/>
                        </a:rPr>
                        <a:t>Subdirector administrativo, Subdirector </a:t>
                      </a:r>
                      <a:r>
                        <a:rPr lang="es-MX" sz="900" u="none" strike="noStrike" dirty="0" err="1">
                          <a:effectLst/>
                        </a:rPr>
                        <a:t>Academico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Materiales e insumos de deteccion de sintomas y proteccion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espacio en Prefectura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lopez Cardenas, Victor Cordero Cozatl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427629308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 dirty="0">
                          <a:effectLst/>
                        </a:rPr>
                        <a:t>23.</a:t>
                      </a:r>
                      <a:r>
                        <a:rPr lang="es-MX" sz="700" u="none" strike="noStrike" dirty="0">
                          <a:effectLst/>
                        </a:rPr>
                        <a:t>   </a:t>
                      </a:r>
                      <a:r>
                        <a:rPr lang="es-MX" sz="800" u="none" strike="noStrike" dirty="0">
                          <a:effectLst/>
                        </a:rPr>
                        <a:t>Se evitarán todas las actividades no esenciales tales como: Actos Cívicos, Festivales Culturales, Académicos, Deportivos, Etc.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Subdirector administrativo, Subdirector Academico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Letreros, carteles, lonas, Posters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todo el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Felipe lopez Cardenas, Victor Cordero Cozatl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1856889302"/>
                  </a:ext>
                </a:extLst>
              </a:tr>
              <a:tr h="404446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u="none" strike="noStrike">
                          <a:effectLst/>
                        </a:rPr>
                        <a:t>24.</a:t>
                      </a:r>
                      <a:r>
                        <a:rPr lang="es-ES" sz="700" u="none" strike="noStrike">
                          <a:effectLst/>
                        </a:rPr>
                        <a:t>  </a:t>
                      </a:r>
                      <a:r>
                        <a:rPr lang="es-ES" sz="800" u="none" strike="noStrike">
                          <a:effectLst/>
                        </a:rPr>
                        <a:t>Si algún trabajador: Docente, Administrativo o de Servicios, presenta síntomas de Infección respiratoria, se le pedirá que permanezca en su domicilio y se deberá estar atento a la evolución de su salud.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Subdirector Academico, Jefe del Departamento de Control escolar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Materiales e insumos de deteccion de sintomas y proteccion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</a:rPr>
                        <a:t>Accesos al plantel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Victor Cordero Cozatl, Adalberto Bonfil hernandez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ctr"/>
                </a:tc>
                <a:extLst>
                  <a:ext uri="{0D108BD9-81ED-4DB2-BD59-A6C34878D82A}">
                    <a16:rowId xmlns:a16="http://schemas.microsoft.com/office/drawing/2014/main" val="1282141532"/>
                  </a:ext>
                </a:extLst>
              </a:tr>
              <a:tr h="166834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6" marR="5056" marT="5056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effectLst/>
                        </a:rPr>
                        <a:t>Si algún miembro de la comunidad resulta positivo a Covid-19, confirmado mediante prueba de laboratorio del sector salud o particular, deberán aplicarse los protocolos establecidos por el Consejo de Salubridad General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5056" marR="5056" marT="505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508661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893" y="1495545"/>
            <a:ext cx="329213" cy="15851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892" y="1931405"/>
            <a:ext cx="329213" cy="15851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891" y="2367265"/>
            <a:ext cx="329213" cy="1585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303" y="2881208"/>
            <a:ext cx="329213" cy="15851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302" y="3453719"/>
            <a:ext cx="329213" cy="15851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302" y="3905139"/>
            <a:ext cx="329213" cy="15851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301" y="4266871"/>
            <a:ext cx="329213" cy="15851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301" y="4701559"/>
            <a:ext cx="329213" cy="15851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300" y="5216674"/>
            <a:ext cx="329213" cy="15851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299" y="5730617"/>
            <a:ext cx="329213" cy="15851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299" y="6152977"/>
            <a:ext cx="329213" cy="158510"/>
          </a:xfrm>
          <a:prstGeom prst="rect">
            <a:avLst/>
          </a:prstGeom>
        </p:spPr>
      </p:pic>
      <p:pic>
        <p:nvPicPr>
          <p:cNvPr id="17" name="Imagen 16" descr="DGETI™ logo vector - Download in EPS vector format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984" y="94156"/>
            <a:ext cx="652386" cy="578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35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679A868-095D-43C3-8F8C-10AEAFAC6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8"/>
            <a:ext cx="6389442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985" y="452426"/>
            <a:ext cx="2017792" cy="2265257"/>
          </a:xfrm>
          <a:prstGeom prst="rect">
            <a:avLst/>
          </a:prstGeom>
        </p:spPr>
      </p:pic>
      <p:sp>
        <p:nvSpPr>
          <p:cNvPr id="6" name="17 Rectángulo"/>
          <p:cNvSpPr/>
          <p:nvPr/>
        </p:nvSpPr>
        <p:spPr>
          <a:xfrm>
            <a:off x="724609" y="3168622"/>
            <a:ext cx="7992888" cy="1377076"/>
          </a:xfrm>
          <a:prstGeom prst="rect">
            <a:avLst/>
          </a:prstGeom>
          <a:solidFill>
            <a:srgbClr val="6C0000"/>
          </a:solidFill>
          <a:ln>
            <a:solidFill>
              <a:srgbClr val="6C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12800" indent="-638175" algn="ctr">
              <a:lnSpc>
                <a:spcPct val="150000"/>
              </a:lnSpc>
              <a:buFontTx/>
              <a:buAutoNum type="romanUcPeriod"/>
              <a:defRPr/>
            </a:pPr>
            <a:r>
              <a:rPr lang="es-MX" sz="4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Operación</a:t>
            </a:r>
            <a:endParaRPr lang="es-MX" sz="4800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845" y="45755"/>
            <a:ext cx="604683" cy="678842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64998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705" y="45266"/>
            <a:ext cx="1702214" cy="723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226130"/>
              </p:ext>
            </p:extLst>
          </p:nvPr>
        </p:nvGraphicFramePr>
        <p:xfrm>
          <a:off x="161925" y="769166"/>
          <a:ext cx="8530099" cy="564743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96556">
                  <a:extLst>
                    <a:ext uri="{9D8B030D-6E8A-4147-A177-3AD203B41FA5}">
                      <a16:colId xmlns:a16="http://schemas.microsoft.com/office/drawing/2014/main" val="3346691457"/>
                    </a:ext>
                  </a:extLst>
                </a:gridCol>
                <a:gridCol w="3103728">
                  <a:extLst>
                    <a:ext uri="{9D8B030D-6E8A-4147-A177-3AD203B41FA5}">
                      <a16:colId xmlns:a16="http://schemas.microsoft.com/office/drawing/2014/main" val="3939785513"/>
                    </a:ext>
                  </a:extLst>
                </a:gridCol>
                <a:gridCol w="1062074">
                  <a:extLst>
                    <a:ext uri="{9D8B030D-6E8A-4147-A177-3AD203B41FA5}">
                      <a16:colId xmlns:a16="http://schemas.microsoft.com/office/drawing/2014/main" val="603767961"/>
                    </a:ext>
                  </a:extLst>
                </a:gridCol>
                <a:gridCol w="1261769">
                  <a:extLst>
                    <a:ext uri="{9D8B030D-6E8A-4147-A177-3AD203B41FA5}">
                      <a16:colId xmlns:a16="http://schemas.microsoft.com/office/drawing/2014/main" val="3565793349"/>
                    </a:ext>
                  </a:extLst>
                </a:gridCol>
                <a:gridCol w="855406">
                  <a:extLst>
                    <a:ext uri="{9D8B030D-6E8A-4147-A177-3AD203B41FA5}">
                      <a16:colId xmlns:a16="http://schemas.microsoft.com/office/drawing/2014/main" val="709687566"/>
                    </a:ext>
                  </a:extLst>
                </a:gridCol>
                <a:gridCol w="1450566">
                  <a:extLst>
                    <a:ext uri="{9D8B030D-6E8A-4147-A177-3AD203B41FA5}">
                      <a16:colId xmlns:a16="http://schemas.microsoft.com/office/drawing/2014/main" val="3164176629"/>
                    </a:ext>
                  </a:extLst>
                </a:gridCol>
              </a:tblGrid>
              <a:tr h="40053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Participantes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Requerimientos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Responsables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834255"/>
                  </a:ext>
                </a:extLst>
              </a:tr>
              <a:tr h="729544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Se publicará en la Página Web del Plantel, un Comunicado dirigido a toda la Comunidad Escolar (Padres y Madres de Familia, Alumnos, Docentes, Personal Administrativo y de Servicios) donde se dará Información precisa y las Instrucciones necesarias para el regreso a clases, en base a las Instrucciones de la Secretaría de Salud y la Secretaría de Educación Pública.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Personal directivo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Pagina web oficial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effectLst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effectLst/>
                        </a:rPr>
                        <a:t>Subdirección </a:t>
                      </a:r>
                      <a:r>
                        <a:rPr lang="es-MX" sz="1100" u="none" strike="noStrike" dirty="0" err="1">
                          <a:effectLst/>
                        </a:rPr>
                        <a:t>Academica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2604431355"/>
                  </a:ext>
                </a:extLst>
              </a:tr>
              <a:tr h="243181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Jornada intensiva de aprendizajes escenciales y retos transversales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Alumnos. Docentes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Cuadernillos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Aulas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Subdireccion Academica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743211124"/>
                  </a:ext>
                </a:extLst>
              </a:tr>
              <a:tr h="572191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Establecer el protocolo de atención académica a los alumnos de manera presencial, su distribución de atención en los grupos, cantidad de alumnos que serán atendidos por sesión y por día o semana.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Alumnos, docentes, tutores y jefes académicos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Lonas, pagina web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Aulas, Biblioteca, Auditorio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Subdireccion Academica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2714141941"/>
                  </a:ext>
                </a:extLst>
              </a:tr>
              <a:tr h="450600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 Capacitación al personal, alumnos y padres de familia para el cumplimiento correcto de las medidas preventivas establecidas.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Toda la comunidad del CETis 12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Lonas, Aulas, Auditorio, internet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Aulas, Biblioteca, Auditorio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Personal Directivo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3128258721"/>
                  </a:ext>
                </a:extLst>
              </a:tr>
              <a:tr h="281804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Regularización extraordinaria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Alumnos, docentes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Aulas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Aulas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Servicios docentes y escolares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4025463520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Recursamiento intersemestral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Alumnos, docentes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Aulas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Aulas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Servicios docentes y escolares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812945557"/>
                  </a:ext>
                </a:extLst>
              </a:tr>
              <a:tr h="128743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>
                          <a:effectLst/>
                        </a:rPr>
                        <a:t> 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Elaborar un comunicado dirigido a la comunidad escolar (padres de familia, estudiantes y personal) con la información e instrucciones necesarias para el reingreso a clases atendiendo los lineamientos establecidos por el Sector Salud y la Secretaría de Educación Pública el Consejo de Salubridad General, así como de las autoridades de la Subsecretaria de Educación Media Superior y la propia Unidad de Educación Media Superior Tecnológica Industrial y de Servicios (SEMS/UEMSTIS).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Personal directivo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effectLst/>
                        </a:rPr>
                        <a:t>Pagina web, lonas, posters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 err="1">
                          <a:effectLst/>
                        </a:rPr>
                        <a:t>Areas</a:t>
                      </a:r>
                      <a:r>
                        <a:rPr lang="es-ES" sz="1100" u="none" strike="noStrike" dirty="0">
                          <a:effectLst/>
                        </a:rPr>
                        <a:t> de ingreso y mamparas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 dirty="0">
                          <a:effectLst/>
                        </a:rPr>
                        <a:t>Personal Directivo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2114593721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150" y="2620963"/>
            <a:ext cx="330200" cy="16033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" y="1693863"/>
            <a:ext cx="330200" cy="1603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" y="3154363"/>
            <a:ext cx="330200" cy="1603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" y="3712468"/>
            <a:ext cx="330200" cy="1603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" y="4126308"/>
            <a:ext cx="330200" cy="16033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" y="4507345"/>
            <a:ext cx="329213" cy="15851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099" y="5382719"/>
            <a:ext cx="329213" cy="158510"/>
          </a:xfrm>
          <a:prstGeom prst="rect">
            <a:avLst/>
          </a:prstGeom>
        </p:spPr>
      </p:pic>
      <p:pic>
        <p:nvPicPr>
          <p:cNvPr id="13" name="Imagen 12" descr="DGETI™ logo vector - Download in EPS vector format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984" y="94156"/>
            <a:ext cx="652386" cy="578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8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845" y="45755"/>
            <a:ext cx="604683" cy="678842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64998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705" y="45266"/>
            <a:ext cx="2128382" cy="723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77939"/>
              </p:ext>
            </p:extLst>
          </p:nvPr>
        </p:nvGraphicFramePr>
        <p:xfrm>
          <a:off x="161925" y="769166"/>
          <a:ext cx="8530099" cy="53557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96556">
                  <a:extLst>
                    <a:ext uri="{9D8B030D-6E8A-4147-A177-3AD203B41FA5}">
                      <a16:colId xmlns:a16="http://schemas.microsoft.com/office/drawing/2014/main" val="3346691457"/>
                    </a:ext>
                  </a:extLst>
                </a:gridCol>
                <a:gridCol w="3103728">
                  <a:extLst>
                    <a:ext uri="{9D8B030D-6E8A-4147-A177-3AD203B41FA5}">
                      <a16:colId xmlns:a16="http://schemas.microsoft.com/office/drawing/2014/main" val="3939785513"/>
                    </a:ext>
                  </a:extLst>
                </a:gridCol>
                <a:gridCol w="1062074">
                  <a:extLst>
                    <a:ext uri="{9D8B030D-6E8A-4147-A177-3AD203B41FA5}">
                      <a16:colId xmlns:a16="http://schemas.microsoft.com/office/drawing/2014/main" val="603767961"/>
                    </a:ext>
                  </a:extLst>
                </a:gridCol>
                <a:gridCol w="1261769">
                  <a:extLst>
                    <a:ext uri="{9D8B030D-6E8A-4147-A177-3AD203B41FA5}">
                      <a16:colId xmlns:a16="http://schemas.microsoft.com/office/drawing/2014/main" val="3565793349"/>
                    </a:ext>
                  </a:extLst>
                </a:gridCol>
                <a:gridCol w="855406">
                  <a:extLst>
                    <a:ext uri="{9D8B030D-6E8A-4147-A177-3AD203B41FA5}">
                      <a16:colId xmlns:a16="http://schemas.microsoft.com/office/drawing/2014/main" val="709687566"/>
                    </a:ext>
                  </a:extLst>
                </a:gridCol>
                <a:gridCol w="1450566">
                  <a:extLst>
                    <a:ext uri="{9D8B030D-6E8A-4147-A177-3AD203B41FA5}">
                      <a16:colId xmlns:a16="http://schemas.microsoft.com/office/drawing/2014/main" val="3164176629"/>
                    </a:ext>
                  </a:extLst>
                </a:gridCol>
              </a:tblGrid>
              <a:tr h="40053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Participantes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Requerimientos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Responsables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834255"/>
                  </a:ext>
                </a:extLst>
              </a:tr>
              <a:tr h="729544"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 Medium" panose="00000600000000000000" pitchFamily="2" charset="0"/>
                        </a:rPr>
                        <a:t>Identificar Alumnos y Personal docente y administrativo que se encuentren vulnerables ante el virus covid-19 por alguna condición de salud y determinar su posible resguardo en casa, asignando las actividades que desempeñaran cada uno de ellos.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escolares, docentes, administrativos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Formularios, internet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Subdirección 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4431355"/>
                  </a:ext>
                </a:extLst>
              </a:tr>
              <a:tr h="243181"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 Medium" panose="00000600000000000000" pitchFamily="2" charset="0"/>
                        </a:rPr>
                        <a:t>Establecer los horarios para el receso de los alumnos de manera escalonada para evitar aglomeraciones en cafetería y espacios para el consumo de alimentos.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docentes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Computadoras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docentes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3211124"/>
                  </a:ext>
                </a:extLst>
              </a:tr>
              <a:tr h="572191"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 Medium" panose="00000600000000000000" pitchFamily="2" charset="0"/>
                        </a:rPr>
                        <a:t>Establecimiento de horarios de atención a alumnos en el área de Control escolar para la realización de trámites.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Escolares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Lonas, posters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Oficinas Servicios Escolares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escolares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4141941"/>
                  </a:ext>
                </a:extLst>
              </a:tr>
              <a:tr h="450600">
                <a:tc>
                  <a:txBody>
                    <a:bodyPr/>
                    <a:lstStyle/>
                    <a:p>
                      <a:pPr algn="l" fontAlgn="ctr"/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 Medium" panose="00000600000000000000" pitchFamily="2" charset="0"/>
                        </a:rPr>
                        <a:t>Asegurar la suspensión de todas las actividades no esenciales como actos cívicos, festivales culturales, académicos, deportivos, así como ceremonias de graduación.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Alumnos y todo el personal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Lonas, posters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Todas las áreas del plantel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directivo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8258721"/>
                  </a:ext>
                </a:extLst>
              </a:tr>
              <a:tr h="281804"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 Medium" panose="00000600000000000000" pitchFamily="2" charset="0"/>
                        </a:rPr>
                        <a:t>Establecer las estrategias para la realización de reuniones de trabajo tato académicas como directivas priorizando la sana distancia.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Cuerpo directivo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Computadoras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Directivo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5463520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 Medium" panose="00000600000000000000" pitchFamily="2" charset="0"/>
                        </a:rPr>
                        <a:t>Presentación de arranque para el personal y asegurar que todos entienden los lineamientos mínimos establecidos por la autoridad de salud competente para el arranque después del COVID-19 y los protocolos establecidos por el plantel.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Todo el personal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Lonas, posters, auditorio, web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Directivo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2945557"/>
                  </a:ext>
                </a:extLst>
              </a:tr>
              <a:tr h="1287430"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 Medium" panose="00000600000000000000" pitchFamily="2" charset="0"/>
                        </a:rPr>
                        <a:t>Establecer los canales de comunicación con la comunidad educativa respecto al cumplimiento estricto de los protocolos de prevención establecidos por el plantel.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Comunidad del CETis 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Lonas, posters, web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Directivo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4593721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93" y="2086095"/>
            <a:ext cx="329213" cy="15851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93" y="2619519"/>
            <a:ext cx="329213" cy="15851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92" y="3220997"/>
            <a:ext cx="329213" cy="1585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92" y="3838808"/>
            <a:ext cx="329213" cy="15851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91" y="4377364"/>
            <a:ext cx="329213" cy="15851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91" y="5224817"/>
            <a:ext cx="329213" cy="15851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91" y="1535832"/>
            <a:ext cx="329213" cy="158510"/>
          </a:xfrm>
          <a:prstGeom prst="rect">
            <a:avLst/>
          </a:prstGeom>
        </p:spPr>
      </p:pic>
      <p:pic>
        <p:nvPicPr>
          <p:cNvPr id="13" name="Imagen 12" descr="DGETI™ logo vector - Download in EPS vector format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984" y="94156"/>
            <a:ext cx="652386" cy="578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3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845" y="45755"/>
            <a:ext cx="604683" cy="678842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64998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705" y="45266"/>
            <a:ext cx="1702214" cy="723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10349"/>
              </p:ext>
            </p:extLst>
          </p:nvPr>
        </p:nvGraphicFramePr>
        <p:xfrm>
          <a:off x="363179" y="1619557"/>
          <a:ext cx="8515348" cy="211710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95178">
                  <a:extLst>
                    <a:ext uri="{9D8B030D-6E8A-4147-A177-3AD203B41FA5}">
                      <a16:colId xmlns:a16="http://schemas.microsoft.com/office/drawing/2014/main" val="3331274189"/>
                    </a:ext>
                  </a:extLst>
                </a:gridCol>
                <a:gridCol w="3098361">
                  <a:extLst>
                    <a:ext uri="{9D8B030D-6E8A-4147-A177-3AD203B41FA5}">
                      <a16:colId xmlns:a16="http://schemas.microsoft.com/office/drawing/2014/main" val="3308488639"/>
                    </a:ext>
                  </a:extLst>
                </a:gridCol>
                <a:gridCol w="1261563">
                  <a:extLst>
                    <a:ext uri="{9D8B030D-6E8A-4147-A177-3AD203B41FA5}">
                      <a16:colId xmlns:a16="http://schemas.microsoft.com/office/drawing/2014/main" val="442737364"/>
                    </a:ext>
                  </a:extLst>
                </a:gridCol>
                <a:gridCol w="1555669">
                  <a:extLst>
                    <a:ext uri="{9D8B030D-6E8A-4147-A177-3AD203B41FA5}">
                      <a16:colId xmlns:a16="http://schemas.microsoft.com/office/drawing/2014/main" val="1759856069"/>
                    </a:ext>
                  </a:extLst>
                </a:gridCol>
                <a:gridCol w="715608">
                  <a:extLst>
                    <a:ext uri="{9D8B030D-6E8A-4147-A177-3AD203B41FA5}">
                      <a16:colId xmlns:a16="http://schemas.microsoft.com/office/drawing/2014/main" val="91324813"/>
                    </a:ext>
                  </a:extLst>
                </a:gridCol>
                <a:gridCol w="1088969">
                  <a:extLst>
                    <a:ext uri="{9D8B030D-6E8A-4147-A177-3AD203B41FA5}">
                      <a16:colId xmlns:a16="http://schemas.microsoft.com/office/drawing/2014/main" val="2488277383"/>
                    </a:ext>
                  </a:extLst>
                </a:gridCol>
              </a:tblGrid>
              <a:tr h="40053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ACTIVIDAD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PARTICIPANTES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REQUERIMIENTOS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RESPONSABLES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rgbClr val="6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376346"/>
                  </a:ext>
                </a:extLst>
              </a:tr>
              <a:tr h="85828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</a:rPr>
                        <a:t>PERMANENTE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3.</a:t>
                      </a:r>
                      <a:r>
                        <a:rPr lang="es-ES" sz="600" u="none" strike="noStrike">
                          <a:effectLst/>
                        </a:rPr>
                        <a:t>       </a:t>
                      </a:r>
                      <a:r>
                        <a:rPr lang="es-ES" sz="900" u="none" strike="noStrike">
                          <a:effectLst/>
                        </a:rPr>
                        <a:t>Vigilar el cumplimiento de los lineamientos o actualizaciones de las medidas de prevención que establece la Secretaria de Salud para asegurar el cumplimiento y no poner en riesgo las actividades académicas de los alumnos y el desempeño del personal docente y administrativo.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</a:rPr>
                        <a:t>Comité de Salud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dirty="0">
                          <a:effectLst/>
                        </a:rPr>
                        <a:t>Lonas, posters, web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Todas las áreas del plantel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Presidente del comité de salud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1435916150"/>
                  </a:ext>
                </a:extLst>
              </a:tr>
              <a:tr h="85828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</a:rPr>
                        <a:t>PERMANENTE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Comunicación eficiente y constante con el Comité Escolar de Administración Participativa para efectos de que se cuente con los recursos necesarios para la adquisición de insumos y materiales de limpieza y lo que se requiera en función de la prevención de contagios del virus Covid-19.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Montserrat Medium" panose="00000600000000000000" pitchFamily="2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</a:rPr>
                        <a:t>Director, Subdirectores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Todas las áreas del plantel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dirty="0">
                          <a:effectLst/>
                        </a:rPr>
                        <a:t>Subdirector Administrativo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2074668615"/>
                  </a:ext>
                </a:extLst>
              </a:tr>
            </a:tbl>
          </a:graphicData>
        </a:graphic>
      </p:graphicFrame>
      <p:pic>
        <p:nvPicPr>
          <p:cNvPr id="6" name="Imagen 5" descr="DGETI™ logo vector - Download in EPS vector forma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984" y="94156"/>
            <a:ext cx="652386" cy="578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679A868-095D-43C3-8F8C-10AEAFAC6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8"/>
            <a:ext cx="6389442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985" y="452426"/>
            <a:ext cx="2017792" cy="2265257"/>
          </a:xfrm>
          <a:prstGeom prst="rect">
            <a:avLst/>
          </a:prstGeom>
        </p:spPr>
      </p:pic>
      <p:sp>
        <p:nvSpPr>
          <p:cNvPr id="6" name="17 Rectángulo"/>
          <p:cNvSpPr/>
          <p:nvPr/>
        </p:nvSpPr>
        <p:spPr>
          <a:xfrm>
            <a:off x="724609" y="3168622"/>
            <a:ext cx="7992888" cy="1377076"/>
          </a:xfrm>
          <a:prstGeom prst="rect">
            <a:avLst/>
          </a:prstGeom>
          <a:solidFill>
            <a:srgbClr val="6C0000"/>
          </a:solidFill>
          <a:ln>
            <a:solidFill>
              <a:srgbClr val="6C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12800" indent="-638175" algn="ctr">
              <a:lnSpc>
                <a:spcPct val="150000"/>
              </a:lnSpc>
              <a:buFontTx/>
              <a:buAutoNum type="romanUcPeriod"/>
              <a:defRPr/>
            </a:pPr>
            <a:r>
              <a:rPr lang="es-MX" sz="4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Conclusión </a:t>
            </a:r>
            <a:endParaRPr lang="es-MX" sz="4800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679A868-095D-43C3-8F8C-10AEAFAC6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8"/>
            <a:ext cx="6389442" cy="6858000"/>
          </a:xfrm>
          <a:prstGeom prst="rect">
            <a:avLst/>
          </a:prstGeom>
        </p:spPr>
      </p:pic>
      <p:sp>
        <p:nvSpPr>
          <p:cNvPr id="6" name="17 Rectángulo"/>
          <p:cNvSpPr/>
          <p:nvPr/>
        </p:nvSpPr>
        <p:spPr>
          <a:xfrm>
            <a:off x="724609" y="3168622"/>
            <a:ext cx="7992888" cy="1377076"/>
          </a:xfrm>
          <a:prstGeom prst="rect">
            <a:avLst/>
          </a:prstGeom>
          <a:solidFill>
            <a:srgbClr val="6C0000"/>
          </a:solidFill>
          <a:ln>
            <a:solidFill>
              <a:srgbClr val="6C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12800" indent="-638175" algn="ctr">
              <a:lnSpc>
                <a:spcPct val="150000"/>
              </a:lnSpc>
              <a:buFontTx/>
              <a:buAutoNum type="romanUcPeriod"/>
              <a:defRPr/>
            </a:pPr>
            <a:r>
              <a:rPr lang="es-MX" sz="4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Introducción </a:t>
            </a:r>
            <a:endParaRPr lang="es-MX" sz="4800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 descr="COVID-19 MÉXICO Comunicado Técnico Diari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958" y="576056"/>
            <a:ext cx="2019300" cy="2266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984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463" y="46639"/>
            <a:ext cx="1696065" cy="1904072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" y="62396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568" y="444508"/>
            <a:ext cx="2443162" cy="9270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5975" y="2290656"/>
            <a:ext cx="8060147" cy="334322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" sz="2000" dirty="0"/>
              <a:t>Este Plan de Reincorporación a las Actividades Presenciales fue elaborado por el Personal Directivo del Centro de Estudios Tecnológicos Industrial y de Servicios No. 12, en base a los Criterios de Operación emitidos por nuestras Autoridades de la Unidad de Educación Media Superior Tecnológica Industrial y de Servicios, considerando la situación real de las condiciones de infraestructura, recursos humanos y materiales con que cuenta el Plantel, el cual estará sujeto a las indicaciones de nuestras Autoridades de la Secretaria de Salud,  Autoridades de la Unidad de Educación Media Superior Tecnológica Industrial y de Servicios y por la Subsecretaría de Educación Media Superior.</a:t>
            </a:r>
            <a:endParaRPr lang="es-MX" sz="2000" dirty="0"/>
          </a:p>
        </p:txBody>
      </p:sp>
      <p:pic>
        <p:nvPicPr>
          <p:cNvPr id="10" name="Imagen 9" descr="DGETI™ logo vector - Download in EPS vector forma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072" y="444508"/>
            <a:ext cx="996286" cy="1055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32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619" y="305056"/>
            <a:ext cx="1696065" cy="1904072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925691" y="2557963"/>
            <a:ext cx="7440715" cy="1929747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2400" dirty="0" smtClean="0"/>
              <a:t>El </a:t>
            </a:r>
            <a:r>
              <a:rPr lang="es-MX" sz="2400" dirty="0"/>
              <a:t>objetivo de este Proyecto es Planear y Organizar la Incorporación a la actividad escolar presencial tanto de alumnos como del personal docente, administrativo y de servicios que labora en el Centro de Estudios Tecnológicos Industrial y de Servicios No. 12, siempre y cuando el semáforo epidemiológico esté en verde.</a:t>
            </a: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" y="6239660"/>
            <a:ext cx="8982075" cy="358140"/>
          </a:xfrm>
          <a:prstGeom prst="rect">
            <a:avLst/>
          </a:prstGeom>
        </p:spPr>
      </p:pic>
      <p:pic>
        <p:nvPicPr>
          <p:cNvPr id="6" name="Picture 2" descr="Quinta Sesión Ordinar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39" y="284313"/>
            <a:ext cx="2697452" cy="11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 descr="DGETI™ logo vector - Download in EPS vector forma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217" y="682805"/>
            <a:ext cx="1326729" cy="114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95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916" y="46281"/>
            <a:ext cx="1253612" cy="140735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15975" y="1464746"/>
            <a:ext cx="8060147" cy="47648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2000" dirty="0"/>
              <a:t>Con fundamento en los lineamientos de operación para la reincorporación a las actividades presenciales en </a:t>
            </a:r>
            <a:r>
              <a:rPr lang="es-MX" sz="2000" dirty="0" smtClean="0"/>
              <a:t>este año 2021</a:t>
            </a:r>
            <a:r>
              <a:rPr lang="es-MX" sz="2000" dirty="0" smtClean="0"/>
              <a:t> </a:t>
            </a:r>
            <a:r>
              <a:rPr lang="es-MX" sz="2000" dirty="0"/>
              <a:t>de la contingencia ( covid-19 ) para los planteles pertenecientes a la </a:t>
            </a:r>
            <a:r>
              <a:rPr lang="es-MX" sz="2000" b="1" dirty="0"/>
              <a:t>Unidad de Educación Media Superior Tecnológica Industrial y de Servicios</a:t>
            </a:r>
            <a:r>
              <a:rPr lang="es-MX" sz="2000" dirty="0"/>
              <a:t> que dan cumplimiento a los ordenamientos emitidos por el </a:t>
            </a:r>
            <a:r>
              <a:rPr lang="es-MX" sz="2000" b="1" dirty="0"/>
              <a:t>Consejo de Salubridad General</a:t>
            </a:r>
            <a:r>
              <a:rPr lang="es-MX" sz="2000" dirty="0"/>
              <a:t> en consideración con la incorporación programada ( nacional, estatal y municipal ) de las actividades productivas consideradas no esenciales, entre ellas las actividades escolares. en estricto cumplimiento a la instrucción de la </a:t>
            </a:r>
            <a:r>
              <a:rPr lang="es-MX" sz="2000" b="1" dirty="0"/>
              <a:t>Subsecretaria de Educación Media Superior</a:t>
            </a:r>
            <a:r>
              <a:rPr lang="es-MX" sz="2000" dirty="0"/>
              <a:t>, para que los planteles planeen y organicen la incorporación a la actividad escolar presencial  en coordinación con la </a:t>
            </a:r>
            <a:r>
              <a:rPr lang="es-MX" sz="2000" b="1" dirty="0"/>
              <a:t>Unidad de Educación Media Superior Tecnológica Industrial y de Servicios</a:t>
            </a:r>
            <a:r>
              <a:rPr lang="es-MX" sz="2000" dirty="0"/>
              <a:t>, mediante la implementación de los lineamientos antes mencionados para la atención de las acciones correspondientes para evitar la dispersión viral y los contagios en la comunidad educativa de este plantel ante la pandemia provocada por el virus </a:t>
            </a:r>
            <a:r>
              <a:rPr lang="es-MX" sz="2000" dirty="0" err="1"/>
              <a:t>Sars</a:t>
            </a:r>
            <a:r>
              <a:rPr lang="es-MX" sz="2000" dirty="0"/>
              <a:t> </a:t>
            </a:r>
            <a:r>
              <a:rPr lang="es-MX" sz="2000" dirty="0" err="1"/>
              <a:t>cov</a:t>
            </a:r>
            <a:r>
              <a:rPr lang="es-MX" sz="2000" dirty="0"/>
              <a:t> 2 ( covid-19 </a:t>
            </a:r>
            <a:r>
              <a:rPr lang="es-MX" sz="2000" dirty="0" smtClean="0"/>
              <a:t>).</a:t>
            </a: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" y="62396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567" y="444507"/>
            <a:ext cx="2135049" cy="7978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 descr="DGETI™ logo vector - Download in EPS vector forma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844" y="175672"/>
            <a:ext cx="1326729" cy="114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53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916" y="46281"/>
            <a:ext cx="1253612" cy="140735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15975" y="1464746"/>
            <a:ext cx="8060147" cy="47648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2000" dirty="0" smtClean="0"/>
              <a:t>el </a:t>
            </a:r>
            <a:r>
              <a:rPr lang="es-MX" sz="2000" b="1" dirty="0"/>
              <a:t>Centro de Estudios Tecnológicos Industrial y de Servicios no. 12</a:t>
            </a:r>
            <a:r>
              <a:rPr lang="es-MX" sz="2000" dirty="0"/>
              <a:t> establece las medidas preventivas y protocolos de acción de las actividades académicas y administrativas presenciales a partir </a:t>
            </a:r>
            <a:r>
              <a:rPr lang="es-MX" sz="2000" dirty="0" smtClean="0"/>
              <a:t>de que se cuente con semáforo verde, para esa fecha </a:t>
            </a:r>
            <a:r>
              <a:rPr lang="es-MX" sz="2000" dirty="0"/>
              <a:t>se tiene programada para la integración presencial de alumnos, personal docente, administrativo y de apoyo a la educación, para iniciar las jornadas intensivas de atención a los alumnos y demás actividades programadas para el inicio del ciclo escolar </a:t>
            </a:r>
            <a:r>
              <a:rPr lang="es-MX" sz="2000" dirty="0" smtClean="0"/>
              <a:t>2020-2021. </a:t>
            </a:r>
            <a:r>
              <a:rPr lang="es-MX" sz="2000" dirty="0"/>
              <a:t>Dichos protocolos contaran con tres fases: </a:t>
            </a:r>
            <a:endParaRPr lang="es-MX" sz="2000" dirty="0" smtClean="0"/>
          </a:p>
          <a:p>
            <a:pPr algn="just"/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DIAGNOSTICO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ACONDICIONAMIENTO FÍSICO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OPERACIÓN </a:t>
            </a:r>
            <a:endParaRPr lang="es-MX" sz="2000" dirty="0"/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" y="62396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568" y="444507"/>
            <a:ext cx="2284136" cy="7978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 descr="DGETI™ logo vector - Download in EPS vector forma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844" y="175672"/>
            <a:ext cx="1326729" cy="114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47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679A868-095D-43C3-8F8C-10AEAFAC6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8"/>
            <a:ext cx="6389442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29" y="452814"/>
            <a:ext cx="2017447" cy="2264869"/>
          </a:xfrm>
          <a:prstGeom prst="rect">
            <a:avLst/>
          </a:prstGeom>
        </p:spPr>
      </p:pic>
      <p:sp>
        <p:nvSpPr>
          <p:cNvPr id="6" name="17 Rectángulo"/>
          <p:cNvSpPr/>
          <p:nvPr/>
        </p:nvSpPr>
        <p:spPr>
          <a:xfrm>
            <a:off x="724609" y="3168622"/>
            <a:ext cx="7992888" cy="1377076"/>
          </a:xfrm>
          <a:prstGeom prst="rect">
            <a:avLst/>
          </a:prstGeom>
          <a:solidFill>
            <a:srgbClr val="6C0000"/>
          </a:solidFill>
          <a:ln>
            <a:solidFill>
              <a:srgbClr val="6C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12800" indent="-638175" algn="ctr">
              <a:lnSpc>
                <a:spcPct val="150000"/>
              </a:lnSpc>
              <a:buFontTx/>
              <a:buAutoNum type="romanUcPeriod"/>
              <a:defRPr/>
            </a:pPr>
            <a:r>
              <a:rPr lang="es-MX" sz="4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Diagnostico </a:t>
            </a:r>
            <a:endParaRPr lang="es-MX" sz="4800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463" y="46639"/>
            <a:ext cx="1696065" cy="1543622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" y="62396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568" y="444508"/>
            <a:ext cx="2651884" cy="8575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4246" y="1832980"/>
            <a:ext cx="8060147" cy="47648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2000" dirty="0"/>
              <a:t>De acuerdo a lo comunicado por la Secretaría de Educación Pública, referente al regreso a las aulas en el país, tras la suspensión de actividades presenciales para evitar contagios de coronavirus covid-19, siempre y cuando el semáforo de actividades permitidas esté en verde, surge la urgente necesidad de brindar las garantías para prevenir, en lo posible, el contagio y propagación del COVID-19 y, con ello, proteger la salud de la comunidad escolar, es necesario contar con la infraestructura suficiente y necesaria para garantizar la permanencia segura al interior de las instalaciones, de nuestros Alumnos, docentes, Administrativos y demás personas que por razones de máxima urgencia y necesidad, requieran asistir al Centro </a:t>
            </a:r>
            <a:r>
              <a:rPr lang="es-MX" sz="2000" dirty="0" smtClean="0"/>
              <a:t>Educativo</a:t>
            </a:r>
            <a:r>
              <a:rPr lang="es-MX" sz="2000" dirty="0"/>
              <a:t>( Padres de Familia, Proveedores, Autoridades municipales, estatales y federales).</a:t>
            </a:r>
          </a:p>
        </p:txBody>
      </p:sp>
      <p:pic>
        <p:nvPicPr>
          <p:cNvPr id="7" name="Imagen 6" descr="DGETI™ logo vector - Download in EPS vector forma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411" y="244163"/>
            <a:ext cx="1326729" cy="114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44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463" y="46639"/>
            <a:ext cx="1696065" cy="1904072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" y="62396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568" y="444507"/>
            <a:ext cx="2383528" cy="8475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0001" y="1952085"/>
            <a:ext cx="8060147" cy="47648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2000" dirty="0"/>
              <a:t>En este contexto, el Centro de Estudios Tecnológicos Industrial y de Servicios No. 12, cuenta con la infraestructura adecuada para brindar el Servicio Educativo de manera que se puedan atender a todos nuestros alumnos con las medidas preventivas necesarias, contamos con: 21 aulas con capacidad para 50 alumnos por grupo en condiciones normales distribuidas en 5 edificios de una sola planta con lo cual se hace más fácil es traslado y tránsito de alumnos; se cuenta también con 3 Laboratorios ( Computo, Idiomas y otro de Usos múltiples); Talleres de Mecatrónica, mantenimiento Industrial, Electricidad, Administración de Recursos Humanos y de Refrigeración, Una Biblioteca, Auditorio Audiovisual, Modulo de Tutorías, Sala para Maestros, y Oficinas directivas y Administrativas, entre ellas las oficinas de Control escolar que se encuentran en un espacio suficientemente amplio para brindar atención segura a nuestros </a:t>
            </a:r>
            <a:r>
              <a:rPr lang="es-MX" sz="2000" dirty="0" smtClean="0"/>
              <a:t>alumnos.</a:t>
            </a:r>
            <a:endParaRPr lang="es-MX" sz="2000" dirty="0"/>
          </a:p>
        </p:txBody>
      </p:sp>
      <p:pic>
        <p:nvPicPr>
          <p:cNvPr id="7" name="Imagen 6" descr="DGETI™ logo vector - Download in EPS vector forma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172" y="424388"/>
            <a:ext cx="1326729" cy="114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351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42555B-562F-40BF-BA25-7AEC4F000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174" y="46342"/>
            <a:ext cx="1327354" cy="1294012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" y="6239660"/>
            <a:ext cx="8982075" cy="35814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567" y="444508"/>
            <a:ext cx="2135049" cy="8958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4489" y="1586667"/>
            <a:ext cx="8060147" cy="47648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2000" dirty="0" smtClean="0"/>
              <a:t>Se cuenta con una Cafetería con 6 módulos de comida para atención a toda la población del plantel en un espacio amplio y ventilado para evitar las aglomeraciones, el Plantel cuenta con tres accesos, uno que es exclusivamente para el acceso de Alumnos y personal d a pie, otro para acceso exclusivo de automóviles ( personal, alumnos y visitantes) y un tercero para el acceso de vehículos de carga; así mismo se cuenta con espacio techado con 10 mesas de concreto para 8 personas aproximadamente de usos múltiples exclusiva para alumnos; existen 3 módulos de baños para alumnos y dos módulos d baños para el personal en excelentes condiciones y con el abastecimiento de agua suficiente, cada uno con su módulo de lavamanos, sin embargo se instalarán 5 módulos de lavamanos individuales más en lugares estratégicos para mejor atención de la comunidad educativa; El plantel se encuentra construido en una extensión territorial de 41,884 </a:t>
            </a:r>
            <a:r>
              <a:rPr lang="es-MX" sz="2000" dirty="0" smtClean="0"/>
              <a:t>m</a:t>
            </a:r>
            <a:r>
              <a:rPr lang="es-MX" sz="2000" baseline="30000" dirty="0" smtClean="0"/>
              <a:t>2</a:t>
            </a:r>
            <a:r>
              <a:rPr lang="es-MX" sz="2000" dirty="0" smtClean="0"/>
              <a:t>. </a:t>
            </a:r>
            <a:r>
              <a:rPr lang="es-MX" sz="2000" dirty="0" smtClean="0"/>
              <a:t>Por lo que es un plantel con espacios suficientes para distribuir la permanencia, el tránsito y traslado al interior del mismo.</a:t>
            </a:r>
            <a:endParaRPr lang="es-MX" sz="2000" dirty="0"/>
          </a:p>
        </p:txBody>
      </p:sp>
      <p:pic>
        <p:nvPicPr>
          <p:cNvPr id="7" name="Imagen 6" descr="DGETI™ logo vector - Download in EPS vector forma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605" y="119061"/>
            <a:ext cx="1326729" cy="114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98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3518</TotalTime>
  <Words>2335</Words>
  <Application>Microsoft Office PowerPoint</Application>
  <PresentationFormat>Presentación en pantalla (4:3)</PresentationFormat>
  <Paragraphs>264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Adobe Caslon Pro Bold</vt:lpstr>
      <vt:lpstr>Arial</vt:lpstr>
      <vt:lpstr>Arial Black</vt:lpstr>
      <vt:lpstr>Calibri</vt:lpstr>
      <vt:lpstr>Calibri Light</vt:lpstr>
      <vt:lpstr>Montserrat Medium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CETIS12</dc:creator>
  <cp:lastModifiedBy>Admin</cp:lastModifiedBy>
  <cp:revision>88</cp:revision>
  <dcterms:created xsi:type="dcterms:W3CDTF">2019-08-19T13:08:31Z</dcterms:created>
  <dcterms:modified xsi:type="dcterms:W3CDTF">2021-02-24T01:56:00Z</dcterms:modified>
</cp:coreProperties>
</file>